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4"/>
  </p:notesMasterIdLst>
  <p:handoutMasterIdLst>
    <p:handoutMasterId r:id="rId25"/>
  </p:handoutMasterIdLst>
  <p:sldIdLst>
    <p:sldId id="256" r:id="rId2"/>
    <p:sldId id="311" r:id="rId3"/>
    <p:sldId id="338" r:id="rId4"/>
    <p:sldId id="317" r:id="rId5"/>
    <p:sldId id="346" r:id="rId6"/>
    <p:sldId id="347" r:id="rId7"/>
    <p:sldId id="348" r:id="rId8"/>
    <p:sldId id="349" r:id="rId9"/>
    <p:sldId id="350" r:id="rId10"/>
    <p:sldId id="351" r:id="rId11"/>
    <p:sldId id="352" r:id="rId12"/>
    <p:sldId id="354" r:id="rId13"/>
    <p:sldId id="318" r:id="rId14"/>
    <p:sldId id="355" r:id="rId15"/>
    <p:sldId id="339" r:id="rId16"/>
    <p:sldId id="340" r:id="rId17"/>
    <p:sldId id="341" r:id="rId18"/>
    <p:sldId id="342" r:id="rId19"/>
    <p:sldId id="343" r:id="rId20"/>
    <p:sldId id="344" r:id="rId21"/>
    <p:sldId id="353" r:id="rId22"/>
    <p:sldId id="293"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730"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24-03-2021</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3/24/2021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ER-5</a:t>
            </a:r>
          </a:p>
        </p:txBody>
      </p:sp>
      <p:sp>
        <p:nvSpPr>
          <p:cNvPr id="3" name="Subtitle 2"/>
          <p:cNvSpPr>
            <a:spLocks noGrp="1"/>
          </p:cNvSpPr>
          <p:nvPr>
            <p:ph type="subTitle" idx="1"/>
          </p:nvPr>
        </p:nvSpPr>
        <p:spPr/>
        <p:txBody>
          <a:bodyPr/>
          <a:lstStyle/>
          <a:p>
            <a:endParaRPr lang="en-US" dirty="0"/>
          </a:p>
          <a:p>
            <a:r>
              <a:rPr lang="en-US" dirty="0"/>
              <a:t>13.5</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marL="0" indent="0" algn="just"/>
            <a:r>
              <a:rPr lang="en-US" sz="1400" dirty="0"/>
              <a:t>Consider a database used to record the marks that students get in different exams of</a:t>
            </a:r>
            <a:br>
              <a:rPr lang="en-US" sz="1400" dirty="0"/>
            </a:br>
            <a:r>
              <a:rPr lang="en-US" sz="1400" dirty="0"/>
              <a:t>different course offerings. Construct an E-R diagram that models exams as entities, and uses a ternary</a:t>
            </a:r>
            <a:br>
              <a:rPr lang="en-US" sz="1400" dirty="0"/>
            </a:br>
            <a:r>
              <a:rPr lang="en-US" sz="1400" dirty="0"/>
              <a:t>relationship, for the above database.</a:t>
            </a:r>
            <a:br>
              <a:rPr lang="en-US" sz="1400" dirty="0"/>
            </a:br>
            <a:br>
              <a:rPr lang="en-US" sz="1400" dirty="0"/>
            </a:br>
            <a:endParaRPr lang="en-US" sz="1800" dirty="0"/>
          </a:p>
        </p:txBody>
      </p:sp>
      <p:sp>
        <p:nvSpPr>
          <p:cNvPr id="4" name="Content Placeholder 3">
            <a:extLst>
              <a:ext uri="{FF2B5EF4-FFF2-40B4-BE49-F238E27FC236}">
                <a16:creationId xmlns:a16="http://schemas.microsoft.com/office/drawing/2014/main" id="{9D25A135-665D-424A-83BD-B94DB75F7DF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5694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marL="0" indent="0" algn="just"/>
            <a:r>
              <a:rPr lang="en-US" sz="1600" dirty="0"/>
              <a:t>Consider a database used to record the marks that students get in different exams of</a:t>
            </a:r>
            <a:br>
              <a:rPr lang="en-US" sz="1600" dirty="0"/>
            </a:br>
            <a:r>
              <a:rPr lang="en-US" sz="1600" dirty="0"/>
              <a:t>different course offerings. Construct an E-R diagram that models exams as entities, and uses a ternary</a:t>
            </a:r>
            <a:br>
              <a:rPr lang="en-US" sz="1600" dirty="0"/>
            </a:br>
            <a:r>
              <a:rPr lang="en-US" sz="1600" dirty="0"/>
              <a:t>relationship, for the above database.</a:t>
            </a:r>
            <a:br>
              <a:rPr lang="en-US" sz="1600" dirty="0"/>
            </a:br>
            <a:br>
              <a:rPr lang="en-US" sz="1600" dirty="0"/>
            </a:br>
            <a:endParaRPr lang="en-US" sz="1600" dirty="0"/>
          </a:p>
        </p:txBody>
      </p:sp>
      <p:pic>
        <p:nvPicPr>
          <p:cNvPr id="7" name="Content Placeholder 6">
            <a:extLst>
              <a:ext uri="{FF2B5EF4-FFF2-40B4-BE49-F238E27FC236}">
                <a16:creationId xmlns:a16="http://schemas.microsoft.com/office/drawing/2014/main" id="{47E4AC3E-209F-4821-ACEF-EA3EBE394A6B}"/>
              </a:ext>
            </a:extLst>
          </p:cNvPr>
          <p:cNvPicPr>
            <a:picLocks noGrp="1" noChangeAspect="1"/>
          </p:cNvPicPr>
          <p:nvPr>
            <p:ph idx="1"/>
          </p:nvPr>
        </p:nvPicPr>
        <p:blipFill>
          <a:blip r:embed="rId2"/>
          <a:stretch>
            <a:fillRect/>
          </a:stretch>
        </p:blipFill>
        <p:spPr>
          <a:xfrm>
            <a:off x="1595438" y="1420019"/>
            <a:ext cx="5953125" cy="3371850"/>
          </a:xfrm>
        </p:spPr>
      </p:pic>
    </p:spTree>
    <p:extLst>
      <p:ext uri="{BB962C8B-B14F-4D97-AF65-F5344CB8AC3E}">
        <p14:creationId xmlns:p14="http://schemas.microsoft.com/office/powerpoint/2010/main" val="36879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5" y="585849"/>
            <a:ext cx="8695035" cy="763526"/>
          </a:xfrm>
        </p:spPr>
        <p:txBody>
          <a:bodyPr>
            <a:noAutofit/>
          </a:bodyPr>
          <a:lstStyle/>
          <a:p>
            <a:pPr marL="0" indent="0" algn="just"/>
            <a:r>
              <a:rPr lang="en-US" sz="1600" dirty="0"/>
              <a:t>Construct an alternative E-R diagram that uses only a binary relationship between</a:t>
            </a:r>
            <a:br>
              <a:rPr lang="en-US" sz="1600" dirty="0"/>
            </a:br>
            <a:r>
              <a:rPr lang="en-US" sz="1600" dirty="0"/>
              <a:t>students and course-offerings. Make sure that only one relationship exists between</a:t>
            </a:r>
            <a:br>
              <a:rPr lang="en-US" sz="1600" dirty="0"/>
            </a:br>
            <a:r>
              <a:rPr lang="en-US" sz="1600" dirty="0"/>
              <a:t>a particular student and course-offering pair, yet you can represent the marks that a</a:t>
            </a:r>
            <a:br>
              <a:rPr lang="en-US" sz="1600" dirty="0"/>
            </a:br>
            <a:r>
              <a:rPr lang="en-US" sz="1600" dirty="0"/>
              <a:t>student gets in different exams of a course offering.</a:t>
            </a:r>
            <a:br>
              <a:rPr lang="en-US" sz="1600" dirty="0"/>
            </a:br>
            <a:br>
              <a:rPr lang="en-US" sz="1600" dirty="0"/>
            </a:br>
            <a:br>
              <a:rPr lang="en-US" sz="1600" dirty="0"/>
            </a:br>
            <a:endParaRPr lang="en-US" sz="1600" dirty="0"/>
          </a:p>
        </p:txBody>
      </p:sp>
      <p:pic>
        <p:nvPicPr>
          <p:cNvPr id="6" name="Content Placeholder 5">
            <a:extLst>
              <a:ext uri="{FF2B5EF4-FFF2-40B4-BE49-F238E27FC236}">
                <a16:creationId xmlns:a16="http://schemas.microsoft.com/office/drawing/2014/main" id="{E9154A07-1108-4943-9117-D8C0A5759815}"/>
              </a:ext>
            </a:extLst>
          </p:cNvPr>
          <p:cNvPicPr>
            <a:picLocks noGrp="1" noChangeAspect="1"/>
          </p:cNvPicPr>
          <p:nvPr>
            <p:ph idx="1"/>
          </p:nvPr>
        </p:nvPicPr>
        <p:blipFill>
          <a:blip r:embed="rId2"/>
          <a:stretch>
            <a:fillRect/>
          </a:stretch>
        </p:blipFill>
        <p:spPr>
          <a:xfrm>
            <a:off x="1792951" y="1349375"/>
            <a:ext cx="5558098" cy="3513138"/>
          </a:xfrm>
        </p:spPr>
      </p:pic>
    </p:spTree>
    <p:extLst>
      <p:ext uri="{BB962C8B-B14F-4D97-AF65-F5344CB8AC3E}">
        <p14:creationId xmlns:p14="http://schemas.microsoft.com/office/powerpoint/2010/main" val="95978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51C7-269B-4B15-95D0-A6DD7E6CBEE9}"/>
              </a:ext>
            </a:extLst>
          </p:cNvPr>
          <p:cNvSpPr>
            <a:spLocks noGrp="1"/>
          </p:cNvSpPr>
          <p:nvPr>
            <p:ph type="title"/>
          </p:nvPr>
        </p:nvSpPr>
        <p:spPr/>
        <p:txBody>
          <a:bodyPr>
            <a:normAutofit fontScale="90000"/>
          </a:bodyPr>
          <a:lstStyle/>
          <a:p>
            <a:r>
              <a:rPr lang="en-IN" dirty="0" err="1"/>
              <a:t>EasyShop</a:t>
            </a:r>
            <a:r>
              <a:rPr lang="en-IN" dirty="0"/>
              <a:t> Retail Application Case Study</a:t>
            </a:r>
          </a:p>
        </p:txBody>
      </p:sp>
      <p:sp>
        <p:nvSpPr>
          <p:cNvPr id="6" name="Content Placeholder 5"/>
          <p:cNvSpPr>
            <a:spLocks noGrp="1"/>
          </p:cNvSpPr>
          <p:nvPr>
            <p:ph sz="half" idx="1"/>
          </p:nvPr>
        </p:nvSpPr>
        <p:spPr>
          <a:xfrm>
            <a:off x="448965" y="1350110"/>
            <a:ext cx="4038600" cy="3394472"/>
          </a:xfrm>
        </p:spPr>
        <p:txBody>
          <a:bodyPr>
            <a:normAutofit fontScale="85000" lnSpcReduction="10000"/>
          </a:bodyPr>
          <a:lstStyle/>
          <a:p>
            <a:pPr algn="just"/>
            <a:r>
              <a:rPr lang="en-US" dirty="0">
                <a:latin typeface="Times New Roman" pitchFamily="18" charset="0"/>
                <a:cs typeface="Times New Roman" pitchFamily="18" charset="0"/>
              </a:rPr>
              <a:t>1. One supplier can provide many quotations.</a:t>
            </a:r>
          </a:p>
          <a:p>
            <a:pPr algn="just"/>
            <a:r>
              <a:rPr lang="en-US" dirty="0">
                <a:latin typeface="Times New Roman" pitchFamily="18" charset="0"/>
                <a:cs typeface="Times New Roman" pitchFamily="18" charset="0"/>
              </a:rPr>
              <a:t>2. For every item, there will be a separate quotation.</a:t>
            </a:r>
          </a:p>
          <a:p>
            <a:pPr algn="just"/>
            <a:r>
              <a:rPr lang="en-US" dirty="0">
                <a:latin typeface="Times New Roman" pitchFamily="18" charset="0"/>
                <a:cs typeface="Times New Roman" pitchFamily="18" charset="0"/>
              </a:rPr>
              <a:t>3. Many suppliers can quote for the same item.</a:t>
            </a:r>
          </a:p>
          <a:p>
            <a:pPr algn="just"/>
            <a:r>
              <a:rPr lang="en-US" dirty="0">
                <a:latin typeface="Times New Roman" pitchFamily="18" charset="0"/>
                <a:cs typeface="Times New Roman" pitchFamily="18" charset="0"/>
              </a:rPr>
              <a:t>4. Many items can be outward to the several retail outlets.</a:t>
            </a:r>
          </a:p>
        </p:txBody>
      </p:sp>
      <p:sp>
        <p:nvSpPr>
          <p:cNvPr id="7" name="Content Placeholder 6"/>
          <p:cNvSpPr>
            <a:spLocks noGrp="1"/>
          </p:cNvSpPr>
          <p:nvPr>
            <p:ph sz="half" idx="2"/>
          </p:nvPr>
        </p:nvSpPr>
        <p:spPr>
          <a:xfrm>
            <a:off x="4724705" y="1350110"/>
            <a:ext cx="4038600" cy="3394472"/>
          </a:xfrm>
        </p:spPr>
        <p:txBody>
          <a:bodyPr>
            <a:normAutofit fontScale="85000" lnSpcReduction="10000"/>
          </a:bodyPr>
          <a:lstStyle/>
          <a:p>
            <a:pPr algn="just"/>
            <a:r>
              <a:rPr lang="en-US" dirty="0">
                <a:latin typeface="Times New Roman" pitchFamily="18" charset="0"/>
                <a:cs typeface="Times New Roman" pitchFamily="18" charset="0"/>
              </a:rPr>
              <a:t>5. One employee works for only one retail outlet.</a:t>
            </a:r>
          </a:p>
          <a:p>
            <a:pPr algn="just"/>
            <a:r>
              <a:rPr lang="en-US" dirty="0">
                <a:latin typeface="Times New Roman" pitchFamily="18" charset="0"/>
                <a:cs typeface="Times New Roman" pitchFamily="18" charset="0"/>
              </a:rPr>
              <a:t>6. One retail outlet can have many employees.</a:t>
            </a:r>
          </a:p>
          <a:p>
            <a:pPr algn="just"/>
            <a:r>
              <a:rPr lang="en-US" dirty="0">
                <a:latin typeface="Times New Roman" pitchFamily="18" charset="0"/>
                <a:cs typeface="Times New Roman" pitchFamily="18" charset="0"/>
              </a:rPr>
              <a:t>7. Many customers can purchase items from several  retail outlets.</a:t>
            </a:r>
          </a:p>
          <a:p>
            <a:pPr algn="just"/>
            <a:r>
              <a:rPr lang="en-US" dirty="0">
                <a:latin typeface="Times New Roman" pitchFamily="18" charset="0"/>
                <a:cs typeface="Times New Roman" pitchFamily="18" charset="0"/>
              </a:rPr>
              <a:t>8. One employee can nominate many  dependents</a:t>
            </a:r>
          </a:p>
        </p:txBody>
      </p:sp>
    </p:spTree>
    <p:extLst>
      <p:ext uri="{BB962C8B-B14F-4D97-AF65-F5344CB8AC3E}">
        <p14:creationId xmlns:p14="http://schemas.microsoft.com/office/powerpoint/2010/main" val="165517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 calcmode="lin" valueType="num">
                                      <p:cBhvr additive="base">
                                        <p:cTn id="4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anim calcmode="lin" valueType="num">
                                      <p:cBhvr additive="base">
                                        <p:cTn id="4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Steps can be considered for drawing ER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04" y="1197405"/>
            <a:ext cx="6144716"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280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(1 of 5)</a:t>
            </a:r>
          </a:p>
        </p:txBody>
      </p:sp>
      <p:sp>
        <p:nvSpPr>
          <p:cNvPr id="3" name="Content Placeholder 2"/>
          <p:cNvSpPr>
            <a:spLocks noGrp="1"/>
          </p:cNvSpPr>
          <p:nvPr>
            <p:ph idx="1"/>
          </p:nvPr>
        </p:nvSpPr>
        <p:spPr/>
        <p:txBody>
          <a:bodyPr>
            <a:normAutofit fontScale="92500" lnSpcReduction="10000"/>
          </a:bodyPr>
          <a:lstStyle/>
          <a:p>
            <a:r>
              <a:rPr lang="en-US" b="1" dirty="0"/>
              <a:t>Step 1: Identify the entities</a:t>
            </a:r>
          </a:p>
          <a:p>
            <a:r>
              <a:rPr lang="en-US" b="1" dirty="0">
                <a:solidFill>
                  <a:srgbClr val="0070C0"/>
                </a:solidFill>
              </a:rPr>
              <a:t>Supplier</a:t>
            </a:r>
          </a:p>
          <a:p>
            <a:r>
              <a:rPr lang="en-US" b="1" dirty="0">
                <a:solidFill>
                  <a:srgbClr val="0070C0"/>
                </a:solidFill>
              </a:rPr>
              <a:t>Quotation</a:t>
            </a:r>
          </a:p>
          <a:p>
            <a:r>
              <a:rPr lang="en-US" b="1" dirty="0">
                <a:solidFill>
                  <a:srgbClr val="0070C0"/>
                </a:solidFill>
              </a:rPr>
              <a:t>Item</a:t>
            </a:r>
          </a:p>
          <a:p>
            <a:r>
              <a:rPr lang="en-US" b="1" dirty="0" err="1">
                <a:solidFill>
                  <a:srgbClr val="0070C0"/>
                </a:solidFill>
              </a:rPr>
              <a:t>RetailOutlet</a:t>
            </a:r>
            <a:endParaRPr lang="en-US" b="1" dirty="0">
              <a:solidFill>
                <a:srgbClr val="0070C0"/>
              </a:solidFill>
            </a:endParaRPr>
          </a:p>
          <a:p>
            <a:r>
              <a:rPr lang="en-US" b="1" dirty="0">
                <a:solidFill>
                  <a:srgbClr val="0070C0"/>
                </a:solidFill>
              </a:rPr>
              <a:t>Employee</a:t>
            </a:r>
          </a:p>
          <a:p>
            <a:r>
              <a:rPr lang="en-US" b="1" dirty="0">
                <a:solidFill>
                  <a:srgbClr val="0070C0"/>
                </a:solidFill>
              </a:rPr>
              <a:t>Customer</a:t>
            </a:r>
          </a:p>
          <a:p>
            <a:r>
              <a:rPr lang="en-US" b="1" dirty="0">
                <a:solidFill>
                  <a:srgbClr val="0070C0"/>
                </a:solidFill>
              </a:rPr>
              <a:t>Dependent</a:t>
            </a:r>
          </a:p>
        </p:txBody>
      </p:sp>
    </p:spTree>
    <p:extLst>
      <p:ext uri="{BB962C8B-B14F-4D97-AF65-F5344CB8AC3E}">
        <p14:creationId xmlns:p14="http://schemas.microsoft.com/office/powerpoint/2010/main" val="162737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(2 of 5)</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670" y="1197405"/>
            <a:ext cx="36195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621156"/>
            <a:ext cx="36861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54" y="2129343"/>
            <a:ext cx="39719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859" y="1634906"/>
            <a:ext cx="43910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983" y="2266340"/>
            <a:ext cx="3914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260" y="3335275"/>
            <a:ext cx="53816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080" y="3793390"/>
            <a:ext cx="4722131"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22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ppt_x"/>
                                          </p:val>
                                        </p:tav>
                                        <p:tav tm="100000">
                                          <p:val>
                                            <p:strVal val="#ppt_x"/>
                                          </p:val>
                                        </p:tav>
                                      </p:tavLst>
                                    </p:anim>
                                    <p:anim calcmode="lin" valueType="num">
                                      <p:cBhvr additive="base">
                                        <p:cTn id="20"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ppt_x"/>
                                          </p:val>
                                        </p:tav>
                                        <p:tav tm="100000">
                                          <p:val>
                                            <p:strVal val="#ppt_x"/>
                                          </p:val>
                                        </p:tav>
                                      </p:tavLst>
                                    </p:anim>
                                    <p:anim calcmode="lin" valueType="num">
                                      <p:cBhvr additive="base">
                                        <p:cTn id="26"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5"/>
                                        </p:tgtEl>
                                        <p:attrNameLst>
                                          <p:attrName>style.visibility</p:attrName>
                                        </p:attrNameLst>
                                      </p:cBhvr>
                                      <p:to>
                                        <p:strVal val="visible"/>
                                      </p:to>
                                    </p:set>
                                    <p:anim calcmode="lin" valueType="num">
                                      <p:cBhvr additive="base">
                                        <p:cTn id="31" dur="500" fill="hold"/>
                                        <p:tgtEl>
                                          <p:spTgt spid="2055"/>
                                        </p:tgtEl>
                                        <p:attrNameLst>
                                          <p:attrName>ppt_x</p:attrName>
                                        </p:attrNameLst>
                                      </p:cBhvr>
                                      <p:tavLst>
                                        <p:tav tm="0">
                                          <p:val>
                                            <p:strVal val="#ppt_x"/>
                                          </p:val>
                                        </p:tav>
                                        <p:tav tm="100000">
                                          <p:val>
                                            <p:strVal val="#ppt_x"/>
                                          </p:val>
                                        </p:tav>
                                      </p:tavLst>
                                    </p:anim>
                                    <p:anim calcmode="lin" valueType="num">
                                      <p:cBhvr additive="base">
                                        <p:cTn id="32"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 calcmode="lin" valueType="num">
                                      <p:cBhvr additive="base">
                                        <p:cTn id="37" dur="500" fill="hold"/>
                                        <p:tgtEl>
                                          <p:spTgt spid="2056"/>
                                        </p:tgtEl>
                                        <p:attrNameLst>
                                          <p:attrName>ppt_x</p:attrName>
                                        </p:attrNameLst>
                                      </p:cBhvr>
                                      <p:tavLst>
                                        <p:tav tm="0">
                                          <p:val>
                                            <p:strVal val="#ppt_x"/>
                                          </p:val>
                                        </p:tav>
                                        <p:tav tm="100000">
                                          <p:val>
                                            <p:strVal val="#ppt_x"/>
                                          </p:val>
                                        </p:tav>
                                      </p:tavLst>
                                    </p:anim>
                                    <p:anim calcmode="lin" valueType="num">
                                      <p:cBhvr additive="base">
                                        <p:cTn id="3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(3 of 5)</a:t>
            </a:r>
          </a:p>
        </p:txBody>
      </p:sp>
      <p:sp>
        <p:nvSpPr>
          <p:cNvPr id="3" name="Content Placeholder 2"/>
          <p:cNvSpPr>
            <a:spLocks noGrp="1"/>
          </p:cNvSpPr>
          <p:nvPr>
            <p:ph idx="1"/>
          </p:nvPr>
        </p:nvSpPr>
        <p:spPr/>
        <p:txBody>
          <a:bodyPr/>
          <a:lstStyle/>
          <a:p>
            <a:r>
              <a:rPr lang="en-US" b="1" dirty="0"/>
              <a:t>Step 3: Identify key attributes</a:t>
            </a:r>
          </a:p>
          <a:p>
            <a:endParaRPr lang="en-US" dirty="0"/>
          </a:p>
        </p:txBody>
      </p:sp>
      <p:sp>
        <p:nvSpPr>
          <p:cNvPr id="4" name="Rectangle 3"/>
          <p:cNvSpPr/>
          <p:nvPr/>
        </p:nvSpPr>
        <p:spPr>
          <a:xfrm>
            <a:off x="754374" y="2113635"/>
            <a:ext cx="5344675" cy="2677656"/>
          </a:xfrm>
          <a:prstGeom prst="rect">
            <a:avLst/>
          </a:prstGeom>
        </p:spPr>
        <p:txBody>
          <a:bodyPr wrap="square">
            <a:spAutoFit/>
          </a:bodyPr>
          <a:lstStyle/>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Supplier		</a:t>
            </a:r>
            <a:r>
              <a:rPr lang="en-US" sz="2400" dirty="0" err="1">
                <a:solidFill>
                  <a:srgbClr val="007033"/>
                </a:solidFill>
                <a:latin typeface="Times New Roman" pitchFamily="18" charset="0"/>
                <a:cs typeface="Times New Roman" pitchFamily="18" charset="0"/>
              </a:rPr>
              <a:t>supplierid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Quotation		</a:t>
            </a:r>
            <a:r>
              <a:rPr lang="en-US" sz="2400" dirty="0" err="1">
                <a:solidFill>
                  <a:srgbClr val="007033"/>
                </a:solidFill>
                <a:latin typeface="Times New Roman" pitchFamily="18" charset="0"/>
                <a:cs typeface="Times New Roman" pitchFamily="18" charset="0"/>
              </a:rPr>
              <a:t>quotationid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Item			</a:t>
            </a:r>
            <a:r>
              <a:rPr lang="en-US" sz="2400" dirty="0" err="1">
                <a:solidFill>
                  <a:srgbClr val="007033"/>
                </a:solidFill>
                <a:latin typeface="Times New Roman" pitchFamily="18" charset="0"/>
                <a:cs typeface="Times New Roman" pitchFamily="18" charset="0"/>
              </a:rPr>
              <a:t>itemcode</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err="1">
                <a:solidFill>
                  <a:srgbClr val="0070C0"/>
                </a:solidFill>
                <a:latin typeface="Times New Roman" pitchFamily="18" charset="0"/>
                <a:cs typeface="Times New Roman" pitchFamily="18" charset="0"/>
              </a:rPr>
              <a:t>RetailOutlet</a:t>
            </a:r>
            <a:r>
              <a:rPr lang="en-US" sz="2400" dirty="0">
                <a:solidFill>
                  <a:srgbClr val="0070C0"/>
                </a:solidFill>
                <a:latin typeface="Times New Roman" pitchFamily="18" charset="0"/>
                <a:cs typeface="Times New Roman" pitchFamily="18" charset="0"/>
              </a:rPr>
              <a:t>	</a:t>
            </a:r>
            <a:r>
              <a:rPr lang="en-US" sz="2400" dirty="0" err="1">
                <a:solidFill>
                  <a:srgbClr val="007033"/>
                </a:solidFill>
                <a:latin typeface="Times New Roman" pitchFamily="18" charset="0"/>
                <a:cs typeface="Times New Roman" pitchFamily="18" charset="0"/>
              </a:rPr>
              <a:t>retailoutletid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Employee		</a:t>
            </a:r>
            <a:r>
              <a:rPr lang="en-US" sz="2400" dirty="0" err="1">
                <a:solidFill>
                  <a:srgbClr val="007033"/>
                </a:solidFill>
                <a:latin typeface="Times New Roman" pitchFamily="18" charset="0"/>
                <a:cs typeface="Times New Roman" pitchFamily="18" charset="0"/>
              </a:rPr>
              <a:t>empid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Customer		</a:t>
            </a:r>
            <a:r>
              <a:rPr lang="en-US" sz="2400" dirty="0" err="1">
                <a:solidFill>
                  <a:srgbClr val="007033"/>
                </a:solidFill>
                <a:latin typeface="Times New Roman" pitchFamily="18" charset="0"/>
                <a:cs typeface="Times New Roman" pitchFamily="18" charset="0"/>
              </a:rPr>
              <a:t>customerid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Dependent</a:t>
            </a:r>
          </a:p>
        </p:txBody>
      </p:sp>
    </p:spTree>
    <p:extLst>
      <p:ext uri="{BB962C8B-B14F-4D97-AF65-F5344CB8AC3E}">
        <p14:creationId xmlns:p14="http://schemas.microsoft.com/office/powerpoint/2010/main" val="315870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(4 of 5)</a:t>
            </a:r>
          </a:p>
        </p:txBody>
      </p:sp>
      <p:sp>
        <p:nvSpPr>
          <p:cNvPr id="3" name="Content Placeholder 2"/>
          <p:cNvSpPr>
            <a:spLocks noGrp="1"/>
          </p:cNvSpPr>
          <p:nvPr>
            <p:ph idx="1"/>
          </p:nvPr>
        </p:nvSpPr>
        <p:spPr/>
        <p:txBody>
          <a:bodyPr/>
          <a:lstStyle/>
          <a:p>
            <a:r>
              <a:rPr lang="en-US" b="1" dirty="0"/>
              <a:t>Step 4: Identify other relevant attributes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960930"/>
            <a:ext cx="7428008" cy="274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5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(5 of 5)</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60" y="1350110"/>
            <a:ext cx="8246069"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155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Relationship(ER) Examples</a:t>
            </a:r>
          </a:p>
        </p:txBody>
      </p:sp>
    </p:spTree>
    <p:extLst>
      <p:ext uri="{BB962C8B-B14F-4D97-AF65-F5344CB8AC3E}">
        <p14:creationId xmlns:p14="http://schemas.microsoft.com/office/powerpoint/2010/main" val="27795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4A56-CA53-4E3C-B9F8-2080048F7678}"/>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B7182C7F-B74D-4A74-986D-D1A5B2D76F24}"/>
              </a:ext>
            </a:extLst>
          </p:cNvPr>
          <p:cNvSpPr>
            <a:spLocks noGrp="1"/>
          </p:cNvSpPr>
          <p:nvPr>
            <p:ph idx="1"/>
          </p:nvPr>
        </p:nvSpPr>
        <p:spPr/>
        <p:txBody>
          <a:bodyPr>
            <a:normAutofit fontScale="62500" lnSpcReduction="20000"/>
          </a:bodyPr>
          <a:lstStyle/>
          <a:p>
            <a:pPr marL="514350" indent="-514350" algn="just">
              <a:buFont typeface="+mj-lt"/>
              <a:buAutoNum type="arabicPeriod"/>
            </a:pPr>
            <a:r>
              <a:rPr lang="en-US" dirty="0"/>
              <a:t>Construct an E-R diagram for Airline Reservation System.</a:t>
            </a:r>
          </a:p>
          <a:p>
            <a:pPr marL="514350" indent="-514350" algn="just">
              <a:buFont typeface="+mj-lt"/>
              <a:buAutoNum type="arabicPeriod"/>
            </a:pPr>
            <a:r>
              <a:rPr lang="en-US" dirty="0"/>
              <a:t>A university registrar’s office maintains data about the following entities: (a) courses, including number, title, credits, syllabus, and prerequisites; (b) course offerings, including course number, year, semester, section number, instructor(s), timings, and classroom; (c) students, including student-id, name, and program; and (d) instructors, including identification number, name, department, and title. Further, the enrollment of students in courses and grades awarded to students in each course they are enrolled for must be appropriately modeled. Construct an E-R diagram for the registrar’s office. Document all assumptions that you make about the mapping constraints.</a:t>
            </a:r>
          </a:p>
          <a:p>
            <a:pPr marL="514350" indent="-514350" algn="just">
              <a:buFont typeface="+mj-lt"/>
              <a:buAutoNum type="arabicPeriod"/>
            </a:pPr>
            <a:r>
              <a:rPr lang="en-US" dirty="0"/>
              <a:t>Design an E-R diagram for keeping track of the exploits of your </a:t>
            </a:r>
            <a:r>
              <a:rPr lang="en-US" dirty="0" err="1"/>
              <a:t>favourite</a:t>
            </a:r>
            <a:r>
              <a:rPr lang="en-US" dirty="0"/>
              <a:t> sports team. You should store the matches played, the scores in each match, the players in each match and individual player statistics for each match. Summary statistics should be modeled as derived attributes.</a:t>
            </a:r>
          </a:p>
          <a:p>
            <a:pPr marL="514350" indent="-514350" algn="just">
              <a:buFont typeface="+mj-lt"/>
              <a:buAutoNum type="arabicPeriod"/>
            </a:pPr>
            <a:endParaRPr lang="en-IN" dirty="0"/>
          </a:p>
        </p:txBody>
      </p:sp>
    </p:spTree>
    <p:extLst>
      <p:ext uri="{BB962C8B-B14F-4D97-AF65-F5344CB8AC3E}">
        <p14:creationId xmlns:p14="http://schemas.microsoft.com/office/powerpoint/2010/main" val="253604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4A56-CA53-4E3C-B9F8-2080048F7678}"/>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B7182C7F-B74D-4A74-986D-D1A5B2D76F24}"/>
              </a:ext>
            </a:extLst>
          </p:cNvPr>
          <p:cNvSpPr>
            <a:spLocks noGrp="1"/>
          </p:cNvSpPr>
          <p:nvPr>
            <p:ph idx="1"/>
          </p:nvPr>
        </p:nvSpPr>
        <p:spPr/>
        <p:txBody>
          <a:bodyPr>
            <a:normAutofit fontScale="55000" lnSpcReduction="20000"/>
          </a:bodyPr>
          <a:lstStyle/>
          <a:p>
            <a:pPr marL="0" indent="0" algn="just">
              <a:buNone/>
            </a:pPr>
            <a:r>
              <a:rPr lang="en-US" dirty="0"/>
              <a:t>4. Supreme Products manufactures products like pressure cookers, </a:t>
            </a:r>
            <a:r>
              <a:rPr lang="en-US" dirty="0" err="1"/>
              <a:t>cookwares</a:t>
            </a:r>
            <a:r>
              <a:rPr lang="en-US" dirty="0"/>
              <a:t>, water purifiers, food processors etc. The company markets its products to wholesalers all over the country and dealers sell them to customer. The company has five regional offices and many sales persons are attached to regional offices. Salespersons contact dealers and explain about products, incentives offered, training programs for wholesalers and demo for customers etc. Dealers place orders with the salespersons attached with the regional office of their location. After receiving goods they make payments, which may be in installments. Company would like to develop a system to monitor sales of different products, performance of salespersons and orders from wholesalers.</a:t>
            </a:r>
          </a:p>
          <a:p>
            <a:pPr marL="514350" indent="-514350" algn="just">
              <a:buFont typeface="+mj-lt"/>
              <a:buAutoNum type="arabicPeriod"/>
            </a:pPr>
            <a:endParaRPr lang="en-US" dirty="0"/>
          </a:p>
          <a:p>
            <a:pPr marL="0" indent="0" algn="just">
              <a:buNone/>
            </a:pPr>
            <a:r>
              <a:rPr lang="en-US" dirty="0"/>
              <a:t>Do the following :</a:t>
            </a:r>
          </a:p>
          <a:p>
            <a:pPr marL="514350" indent="-514350" algn="just">
              <a:buFont typeface="+mj-lt"/>
              <a:buAutoNum type="arabicPeriod"/>
            </a:pPr>
            <a:endParaRPr lang="en-US" dirty="0"/>
          </a:p>
          <a:p>
            <a:pPr marL="0" indent="0" algn="just">
              <a:buNone/>
            </a:pPr>
            <a:r>
              <a:rPr lang="en-US" dirty="0"/>
              <a:t>(</a:t>
            </a:r>
            <a:r>
              <a:rPr lang="en-US" dirty="0" err="1"/>
              <a:t>i</a:t>
            </a:r>
            <a:r>
              <a:rPr lang="en-US" dirty="0"/>
              <a:t>) Identify entities, attribute and relationships giving functionalities and draw E-R diagram for the system.</a:t>
            </a:r>
          </a:p>
          <a:p>
            <a:pPr marL="514350" indent="-514350" algn="just">
              <a:buFont typeface="+mj-lt"/>
              <a:buAutoNum type="arabicPeriod"/>
            </a:pPr>
            <a:endParaRPr lang="en-US" dirty="0"/>
          </a:p>
          <a:p>
            <a:pPr marL="0" indent="0" algn="just">
              <a:buNone/>
            </a:pPr>
            <a:r>
              <a:rPr lang="en-US" dirty="0"/>
              <a:t>(ii) Convert this to relational tables explaining logic involved. </a:t>
            </a:r>
          </a:p>
          <a:p>
            <a:pPr marL="514350" indent="-514350" algn="just">
              <a:buFont typeface="+mj-lt"/>
              <a:buAutoNum type="arabicPeriod"/>
            </a:pPr>
            <a:endParaRPr lang="en-IN" dirty="0"/>
          </a:p>
        </p:txBody>
      </p:sp>
    </p:spTree>
    <p:extLst>
      <p:ext uri="{BB962C8B-B14F-4D97-AF65-F5344CB8AC3E}">
        <p14:creationId xmlns:p14="http://schemas.microsoft.com/office/powerpoint/2010/main" val="118904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draw ER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04" y="1197405"/>
            <a:ext cx="6144716"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6920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hospital with a set of patient and medical doctors. Associate</a:t>
            </a:r>
            <a:br>
              <a:rPr lang="en-US" sz="1800" dirty="0"/>
            </a:br>
            <a:r>
              <a:rPr lang="en-US" sz="1800" dirty="0"/>
              <a:t>with each patient a log of various tests and examination conducted.</a:t>
            </a:r>
          </a:p>
        </p:txBody>
      </p:sp>
      <p:sp>
        <p:nvSpPr>
          <p:cNvPr id="4" name="Content Placeholder 3">
            <a:extLst>
              <a:ext uri="{FF2B5EF4-FFF2-40B4-BE49-F238E27FC236}">
                <a16:creationId xmlns:a16="http://schemas.microsoft.com/office/drawing/2014/main" id="{C75A3733-C30A-4691-B191-EC2D0D7FB59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58079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hospital with a set of patient and medical doctors. Associate</a:t>
            </a:r>
            <a:br>
              <a:rPr lang="en-US" sz="1800" dirty="0"/>
            </a:br>
            <a:r>
              <a:rPr lang="en-US" sz="1800" dirty="0"/>
              <a:t>with each patient a log of various tests and examination conducted.</a:t>
            </a:r>
          </a:p>
        </p:txBody>
      </p:sp>
      <p:pic>
        <p:nvPicPr>
          <p:cNvPr id="5" name="Content Placeholder 4">
            <a:extLst>
              <a:ext uri="{FF2B5EF4-FFF2-40B4-BE49-F238E27FC236}">
                <a16:creationId xmlns:a16="http://schemas.microsoft.com/office/drawing/2014/main" id="{2BEDD785-4444-4373-A087-238FAA2100CB}"/>
              </a:ext>
            </a:extLst>
          </p:cNvPr>
          <p:cNvPicPr>
            <a:picLocks noGrp="1" noChangeAspect="1"/>
          </p:cNvPicPr>
          <p:nvPr>
            <p:ph idx="1"/>
          </p:nvPr>
        </p:nvPicPr>
        <p:blipFill>
          <a:blip r:embed="rId2"/>
          <a:stretch>
            <a:fillRect/>
          </a:stretch>
        </p:blipFill>
        <p:spPr>
          <a:xfrm>
            <a:off x="1280839" y="1349375"/>
            <a:ext cx="6582322" cy="3513138"/>
          </a:xfrm>
        </p:spPr>
      </p:pic>
    </p:spTree>
    <p:extLst>
      <p:ext uri="{BB962C8B-B14F-4D97-AF65-F5344CB8AC3E}">
        <p14:creationId xmlns:p14="http://schemas.microsoft.com/office/powerpoint/2010/main" val="356470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Banking System</a:t>
            </a:r>
          </a:p>
        </p:txBody>
      </p:sp>
      <p:sp>
        <p:nvSpPr>
          <p:cNvPr id="4" name="Content Placeholder 3">
            <a:extLst>
              <a:ext uri="{FF2B5EF4-FFF2-40B4-BE49-F238E27FC236}">
                <a16:creationId xmlns:a16="http://schemas.microsoft.com/office/drawing/2014/main" id="{C75A3733-C30A-4691-B191-EC2D0D7FB59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412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Banking System</a:t>
            </a:r>
          </a:p>
        </p:txBody>
      </p:sp>
      <p:pic>
        <p:nvPicPr>
          <p:cNvPr id="5" name="Content Placeholder 4">
            <a:extLst>
              <a:ext uri="{FF2B5EF4-FFF2-40B4-BE49-F238E27FC236}">
                <a16:creationId xmlns:a16="http://schemas.microsoft.com/office/drawing/2014/main" id="{790286A5-C512-449D-95FE-95544990CA1B}"/>
              </a:ext>
            </a:extLst>
          </p:cNvPr>
          <p:cNvPicPr>
            <a:picLocks noGrp="1" noChangeAspect="1"/>
          </p:cNvPicPr>
          <p:nvPr>
            <p:ph idx="1"/>
          </p:nvPr>
        </p:nvPicPr>
        <p:blipFill>
          <a:blip r:embed="rId2"/>
          <a:stretch>
            <a:fillRect/>
          </a:stretch>
        </p:blipFill>
        <p:spPr>
          <a:xfrm>
            <a:off x="2141060" y="1349375"/>
            <a:ext cx="4861881" cy="3513138"/>
          </a:xfrm>
        </p:spPr>
      </p:pic>
    </p:spTree>
    <p:extLst>
      <p:ext uri="{BB962C8B-B14F-4D97-AF65-F5344CB8AC3E}">
        <p14:creationId xmlns:p14="http://schemas.microsoft.com/office/powerpoint/2010/main" val="1241113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of a car insurance company that has a set of customers each of whom owns one or more cars. Each car has associated with it 0 to any number of recorded accidents. Construct appropriate tables for the same.</a:t>
            </a:r>
          </a:p>
        </p:txBody>
      </p:sp>
      <p:sp>
        <p:nvSpPr>
          <p:cNvPr id="4" name="Content Placeholder 3">
            <a:extLst>
              <a:ext uri="{FF2B5EF4-FFF2-40B4-BE49-F238E27FC236}">
                <a16:creationId xmlns:a16="http://schemas.microsoft.com/office/drawing/2014/main" id="{AB68B82A-D018-4DD7-AEDA-73CBCAB35B9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3994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of a car insurance company that has a set of customers each of whom owns one or more cars. Each car has associated with it 0 to any number of recorded accidents. Construct appropriate tables for the same.</a:t>
            </a:r>
          </a:p>
        </p:txBody>
      </p:sp>
      <p:pic>
        <p:nvPicPr>
          <p:cNvPr id="9" name="Content Placeholder 8">
            <a:extLst>
              <a:ext uri="{FF2B5EF4-FFF2-40B4-BE49-F238E27FC236}">
                <a16:creationId xmlns:a16="http://schemas.microsoft.com/office/drawing/2014/main" id="{C7B48551-08BE-4A03-BDF9-5DAB3D7213F2}"/>
              </a:ext>
            </a:extLst>
          </p:cNvPr>
          <p:cNvPicPr>
            <a:picLocks noGrp="1" noChangeAspect="1"/>
          </p:cNvPicPr>
          <p:nvPr>
            <p:ph idx="1"/>
          </p:nvPr>
        </p:nvPicPr>
        <p:blipFill>
          <a:blip r:embed="rId2"/>
          <a:stretch>
            <a:fillRect/>
          </a:stretch>
        </p:blipFill>
        <p:spPr>
          <a:xfrm>
            <a:off x="1409400" y="1349375"/>
            <a:ext cx="6325201" cy="3513138"/>
          </a:xfrm>
        </p:spPr>
      </p:pic>
    </p:spTree>
    <p:extLst>
      <p:ext uri="{BB962C8B-B14F-4D97-AF65-F5344CB8AC3E}">
        <p14:creationId xmlns:p14="http://schemas.microsoft.com/office/powerpoint/2010/main" val="1684849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867</Words>
  <Application>Microsoft Office PowerPoint</Application>
  <PresentationFormat>On-screen Show (16:9)</PresentationFormat>
  <Paragraphs>59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Office Theme</vt:lpstr>
      <vt:lpstr>  ER-5</vt:lpstr>
      <vt:lpstr>Contents</vt:lpstr>
      <vt:lpstr>How to draw ER Model</vt:lpstr>
      <vt:lpstr>Construct an ER diagram for hospital with a set of patient and medical doctors. Associate with each patient a log of various tests and examination conducted.</vt:lpstr>
      <vt:lpstr>Construct an ER diagram for hospital with a set of patient and medical doctors. Associate with each patient a log of various tests and examination conducted.</vt:lpstr>
      <vt:lpstr>Construct an E-R diagram for Banking System</vt:lpstr>
      <vt:lpstr>Construct an E-R diagram for Banking System</vt:lpstr>
      <vt:lpstr>Construct an E-R diagram of a car insurance company that has a set of customers each of whom owns one or more cars. Each car has associated with it 0 to any number of recorded accidents. Construct appropriate tables for the same.</vt:lpstr>
      <vt:lpstr>Construct an E-R diagram of a car insurance company that has a set of customers each of whom owns one or more cars. Each car has associated with it 0 to any number of recorded accidents. Construct appropriate tables for the same.</vt:lpstr>
      <vt:lpstr>Consider a database used to record the marks that students get in different exams of different course offerings. Construct an E-R diagram that models exams as entities, and uses a ternary relationship, for the above database.  </vt:lpstr>
      <vt:lpstr>Consider a database used to record the marks that students get in different exams of different course offerings. Construct an E-R diagram that models exams as entities, and uses a ternary relationship, for the above database.  </vt:lpstr>
      <vt:lpstr>Construct an alternative E-R diagram that uses only a binary relationship between students and course-offerings. Make sure that only one relationship exists between a particular student and course-offering pair, yet you can represent the marks that a student gets in different exams of a course offering.   </vt:lpstr>
      <vt:lpstr>EasyShop Retail Application Case Study</vt:lpstr>
      <vt:lpstr>Steps can be considered for drawing ER Model</vt:lpstr>
      <vt:lpstr>Steps in ER Modeling (1 of 5)</vt:lpstr>
      <vt:lpstr>Steps in ER Modeling (2 of 5)</vt:lpstr>
      <vt:lpstr>Steps in ER Modeling (3 of 5)</vt:lpstr>
      <vt:lpstr>Steps in ER Modeling (4 of 5)</vt:lpstr>
      <vt:lpstr>Steps in ER Modeling (5 of 5)</vt:lpstr>
      <vt:lpstr>Questions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2021-03-24T15:28:41Z</dcterms:modified>
</cp:coreProperties>
</file>